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1269" r:id="rId3"/>
    <p:sldId id="308" r:id="rId4"/>
    <p:sldId id="272" r:id="rId5"/>
    <p:sldId id="301" r:id="rId6"/>
    <p:sldId id="329" r:id="rId7"/>
    <p:sldId id="298" r:id="rId8"/>
    <p:sldId id="1270" r:id="rId9"/>
    <p:sldId id="582" r:id="rId10"/>
    <p:sldId id="1275" r:id="rId11"/>
    <p:sldId id="1276" r:id="rId12"/>
    <p:sldId id="1277" r:id="rId13"/>
    <p:sldId id="1274" r:id="rId14"/>
    <p:sldId id="1278" r:id="rId15"/>
    <p:sldId id="1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15"/>
    <p:restoredTop sz="94428"/>
  </p:normalViewPr>
  <p:slideViewPr>
    <p:cSldViewPr snapToGrid="0" snapToObjects="1" showGuides="1">
      <p:cViewPr varScale="1">
        <p:scale>
          <a:sx n="72" d="100"/>
          <a:sy n="72" d="100"/>
        </p:scale>
        <p:origin x="232" y="9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3CFF2-8481-F64E-BB35-683174E1F864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AF9C3-6898-734B-B094-6E43BB775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0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www.wired.com</a:t>
            </a:r>
            <a:r>
              <a:rPr lang="en-US" dirty="0"/>
              <a:t>/story/universities-public-interest-technology-courses-programs/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79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15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9FB-647F-5B42-BB71-6678A7C72A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16A60-E973-DA44-AA69-0835EDAA0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9183C-DB08-9348-8491-8FA4465A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2206A-82C5-3F42-ABB3-4076B5205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D57B5-D232-984F-A9D0-AC3A5CF2D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665F-3384-7A45-9951-0790F77C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3B5DE1-6311-4643-9C87-E5487B64A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9B0C2-547A-BE40-884F-A36EA698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75410-786E-3947-8C5F-822A8DA35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BCDF5-CA6D-624D-AE0F-2E946AC7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1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EE679C-D989-0F44-B0A9-6C1C84DD3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F2184A-5D98-5044-AF5B-A368B6E7E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2E300-C64C-404D-B31A-DD02C3B1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B10F7-07F8-9145-88F8-4EFDF487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CCDD6-96E2-1B47-AB47-FCA0BD3F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5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9BC6-9FB0-AD44-B8A4-E41C10883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5"/>
            <a:ext cx="10515600" cy="924832"/>
          </a:xfrm>
        </p:spPr>
        <p:txBody>
          <a:bodyPr/>
          <a:lstStyle>
            <a:lvl1pPr algn="ctr">
              <a:defRPr spc="1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4CB0D-1F9A-9842-83A4-2C4C09172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6115C-655E-2542-AEC6-E216122E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A8217-00F3-9A42-9F49-A3EA991F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8CA51-12CE-8044-A567-6E3E90716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9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29CE-0379-1341-9CBB-CEB13F099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 spc="1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DFFDD-BAB5-5F4F-9F50-9FDF32E03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3B167-299A-9D46-AE80-2B9C66994E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57FC7-61ED-4B44-9800-9CE620F5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1BC99-BDAA-4241-B072-55FA33A3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28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B12F2-5A6C-074C-897F-DB0535B8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8D40F-ABC7-CF4F-B6DB-BEF517581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D94A7-9423-2749-ACF2-2975782A2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FD6FF-1C3D-8044-A4B3-A1298EE756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A9E8F-D343-7C4B-AD83-0F9A710DD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D94DC-0B04-3846-A3B3-E97E7C3E8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2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4463-E4D1-2845-B03C-1AEBAD483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0ECC8-19D0-7246-9491-9BFA58A0F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4CF99-BBFB-D74C-859B-32BFD916D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75A12-FB6D-974E-8592-D62ECE69AD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9445D-9A21-8040-9A39-AEF1BAA40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2967B4-66A8-C242-978E-B400333B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88E44-0F95-F143-95A4-60C62F020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78237-AC9E-4F4F-8DE7-579833E4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81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64C1-D2C4-8B47-86B3-6EE0BEE54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4"/>
            <a:ext cx="10515600" cy="905925"/>
          </a:xfrm>
        </p:spPr>
        <p:txBody>
          <a:bodyPr/>
          <a:lstStyle>
            <a:lvl1pPr algn="ctr">
              <a:defRPr spc="1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4DE19-C222-2644-9E14-F7EA915537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4EDF1-97E4-9B46-998C-2EA686A55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07792-E6B8-9E4C-BAB7-7152072A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0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D06CB-330E-1948-B926-37B62CACC2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EA2E1-690E-6645-9B3D-5E4D82BB6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92284-6B2B-E94B-8263-2914264EE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4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D656-6F15-EA40-B8EB-427F3E02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80D54-971D-AA4E-ABC6-0255C3936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F1F86-F6B5-CF48-8B76-147355882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AC1D1-C9CA-3C43-8042-8B7E813242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A70AF-B059-6F49-AF45-53BBD83D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31AD0-700C-1442-92D3-6D6BBF328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49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158B-11B1-F747-8C3F-025C252F9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5A4110-BB27-0344-9EB7-EFB1C1305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AF373-2CBE-9248-87C6-BF9503ED7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C1CB9-8661-284C-80C9-A275EDC9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E6D28-9903-7D4A-8EE6-66C799BC7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43A36-A8D0-F444-953E-55D31ECD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54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214009-04AB-3C47-A02A-650482AD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4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7FF39-AF91-E047-9BFA-1F8709008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640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b="1" i="0" kern="1200" spc="500" baseline="0">
          <a:solidFill>
            <a:schemeClr val="tx1"/>
          </a:solidFill>
          <a:latin typeface="Avenir Next Demi Bold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136" userDrawn="1">
          <p15:clr>
            <a:srgbClr val="F26B43"/>
          </p15:clr>
        </p15:guide>
        <p15:guide id="4" pos="2544" userDrawn="1">
          <p15:clr>
            <a:srgbClr val="F26B43"/>
          </p15:clr>
        </p15:guide>
        <p15:guide id="5" pos="5760" userDrawn="1">
          <p15:clr>
            <a:srgbClr val="F26B43"/>
          </p15:clr>
        </p15:guide>
        <p15:guide id="6" pos="1920" userDrawn="1">
          <p15:clr>
            <a:srgbClr val="F26B43"/>
          </p15:clr>
        </p15:guide>
        <p15:guide id="7" pos="7488" userDrawn="1">
          <p15:clr>
            <a:srgbClr val="F26B43"/>
          </p15:clr>
        </p15:guide>
        <p15:guide id="8" pos="96" userDrawn="1">
          <p15:clr>
            <a:srgbClr val="F26B43"/>
          </p15:clr>
        </p15:guide>
        <p15:guide id="9" orient="horz" pos="4224" userDrawn="1">
          <p15:clr>
            <a:srgbClr val="F26B43"/>
          </p15:clr>
        </p15:guide>
        <p15:guide id="10" pos="3936" userDrawn="1">
          <p15:clr>
            <a:srgbClr val="F26B43"/>
          </p15:clr>
        </p15:guide>
        <p15:guide id="11" pos="3744" userDrawn="1">
          <p15:clr>
            <a:srgbClr val="F26B43"/>
          </p15:clr>
        </p15:guide>
        <p15:guide id="12" pos="5236" userDrawn="1">
          <p15:clr>
            <a:srgbClr val="F26B43"/>
          </p15:clr>
        </p15:guide>
        <p15:guide id="13" pos="5040" userDrawn="1">
          <p15:clr>
            <a:srgbClr val="F26B43"/>
          </p15:clr>
        </p15:guide>
        <p15:guide id="14" pos="2640" userDrawn="1">
          <p15:clr>
            <a:srgbClr val="F26B43"/>
          </p15:clr>
        </p15:guide>
        <p15:guide id="15" pos="2448" userDrawn="1">
          <p15:clr>
            <a:srgbClr val="F26B43"/>
          </p15:clr>
        </p15:guide>
        <p15:guide id="16" pos="2020" userDrawn="1">
          <p15:clr>
            <a:srgbClr val="F26B43"/>
          </p15:clr>
        </p15:guide>
        <p15:guide id="17" pos="1800" userDrawn="1">
          <p15:clr>
            <a:srgbClr val="F26B43"/>
          </p15:clr>
        </p15:guide>
        <p15:guide id="18" pos="5860" userDrawn="1">
          <p15:clr>
            <a:srgbClr val="F26B43"/>
          </p15:clr>
        </p15:guide>
        <p15:guide id="19" pos="5664" userDrawn="1">
          <p15:clr>
            <a:srgbClr val="F26B43"/>
          </p15:clr>
        </p15:guide>
        <p15:guide id="20" pos="196" userDrawn="1">
          <p15:clr>
            <a:srgbClr val="F26B43"/>
          </p15:clr>
        </p15:guide>
        <p15:guide id="21" pos="7584" userDrawn="1">
          <p15:clr>
            <a:srgbClr val="F26B43"/>
          </p15:clr>
        </p15:guide>
        <p15:guide id="22" orient="horz" pos="936" userDrawn="1">
          <p15:clr>
            <a:srgbClr val="F26B43"/>
          </p15:clr>
        </p15:guide>
        <p15:guide id="23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4AEEE-AB9E-2E49-AE24-AE9A5D2C1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1122363"/>
            <a:ext cx="11887200" cy="2133600"/>
          </a:xfrm>
        </p:spPr>
        <p:txBody>
          <a:bodyPr>
            <a:noAutofit/>
          </a:bodyPr>
          <a:lstStyle/>
          <a:p>
            <a:r>
              <a:rPr lang="en-US" sz="4800" spc="1000" dirty="0"/>
              <a:t>TEACHING PUBLIC SERVICE-ORIENTED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4D54C-096E-8148-9C48-547F29D6E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Andrew Heiss, PhD</a:t>
            </a:r>
          </a:p>
          <a:p>
            <a:r>
              <a:rPr lang="en-US" dirty="0"/>
              <a:t>Georgia State University</a:t>
            </a:r>
          </a:p>
          <a:p>
            <a:r>
              <a:rPr lang="en-US" dirty="0"/>
              <a:t>October 18, 2019</a:t>
            </a:r>
          </a:p>
          <a:p>
            <a:r>
              <a:rPr lang="en-US" dirty="0"/>
              <a:t>@</a:t>
            </a:r>
            <a:r>
              <a:rPr lang="en-US" dirty="0" err="1"/>
              <a:t>andrewheiss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D55386-9888-0744-8B86-BDAD01868E9E}"/>
              </a:ext>
            </a:extLst>
          </p:cNvPr>
          <p:cNvSpPr/>
          <p:nvPr/>
        </p:nvSpPr>
        <p:spPr>
          <a:xfrm>
            <a:off x="0" y="5349874"/>
            <a:ext cx="12192000" cy="1508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D0CCEE-3A09-F340-BB42-6F662B25F4F1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19CD66-183C-B944-921E-BE0EC5C5AF44}"/>
              </a:ext>
            </a:extLst>
          </p:cNvPr>
          <p:cNvSpPr txBox="1"/>
          <p:nvPr/>
        </p:nvSpPr>
        <p:spPr>
          <a:xfrm>
            <a:off x="3841381" y="5797361"/>
            <a:ext cx="4522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andhs.co</a:t>
            </a:r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40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naspaa</a:t>
            </a:r>
            <a:endParaRPr lang="en-US" sz="4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98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open source">
            <a:extLst>
              <a:ext uri="{FF2B5EF4-FFF2-40B4-BE49-F238E27FC236}">
                <a16:creationId xmlns:a16="http://schemas.microsoft.com/office/drawing/2014/main" id="{5E133B05-E867-D24F-BEEB-981CE6A15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376" y="0"/>
            <a:ext cx="3914804" cy="553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reative commons">
            <a:extLst>
              <a:ext uri="{FF2B5EF4-FFF2-40B4-BE49-F238E27FC236}">
                <a16:creationId xmlns:a16="http://schemas.microsoft.com/office/drawing/2014/main" id="{060C9B1B-4F10-054C-B3BD-C684820B9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984" y="4912497"/>
            <a:ext cx="34798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527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rstudio logo">
            <a:extLst>
              <a:ext uri="{FF2B5EF4-FFF2-40B4-BE49-F238E27FC236}">
                <a16:creationId xmlns:a16="http://schemas.microsoft.com/office/drawing/2014/main" id="{08DC7182-B6B5-2C49-8388-5F2EA5D54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4089467"/>
            <a:ext cx="4813300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 logo">
            <a:extLst>
              <a:ext uri="{FF2B5EF4-FFF2-40B4-BE49-F238E27FC236}">
                <a16:creationId xmlns:a16="http://schemas.microsoft.com/office/drawing/2014/main" id="{5B0C9C23-FFEF-DF45-B739-CF488919A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36" y="973119"/>
            <a:ext cx="3496156" cy="271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845D83-CA8A-FC4A-8995-502C664D0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575" y="789736"/>
            <a:ext cx="5734050" cy="498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14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446AF1-FA2D-5844-B439-9A270D9FFB5A}"/>
              </a:ext>
            </a:extLst>
          </p:cNvPr>
          <p:cNvSpPr txBox="1"/>
          <p:nvPr/>
        </p:nvSpPr>
        <p:spPr>
          <a:xfrm>
            <a:off x="1315570" y="1295400"/>
            <a:ext cx="9560859" cy="4401205"/>
          </a:xfrm>
          <a:prstGeom prst="rect">
            <a:avLst/>
          </a:prstGeom>
          <a:solidFill>
            <a:srgbClr val="272822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strike_damages_month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bird_strikes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group_by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(Month) </a:t>
            </a:r>
            <a:r>
              <a:rPr lang="en-US" sz="20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summarize(</a:t>
            </a:r>
            <a:r>
              <a:rPr lang="en-US" sz="20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total_damages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5E0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(Cost, </a:t>
            </a:r>
            <a:r>
              <a:rPr lang="en-US" sz="20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na.rm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5E0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20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average_damages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5E0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mean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(Cost, </a:t>
            </a:r>
            <a:r>
              <a:rPr lang="en-US" sz="20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na.rm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5E0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000" dirty="0">
              <a:solidFill>
                <a:srgbClr val="F9F9F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 </a:t>
            </a:r>
            <a:r>
              <a:rPr lang="en-US" sz="20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strike_damages_month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</a:p>
          <a:p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mapping </a:t>
            </a:r>
            <a:r>
              <a:rPr lang="en-US" sz="20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</a:t>
            </a:r>
            <a:r>
              <a:rPr lang="en-US" sz="20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Month, y </a:t>
            </a:r>
            <a:r>
              <a:rPr lang="en-US" sz="20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total_damages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sz="20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geom_col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0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20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scale_y_continuous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(labels </a:t>
            </a:r>
            <a:r>
              <a:rPr lang="en-US" sz="20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dollar) </a:t>
            </a:r>
            <a:r>
              <a:rPr lang="en-US" sz="20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US" sz="2000" dirty="0">
              <a:solidFill>
                <a:srgbClr val="F9F9F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labs(x </a:t>
            </a:r>
            <a:r>
              <a:rPr lang="en-US" sz="20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"Month"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y </a:t>
            </a:r>
            <a:r>
              <a:rPr lang="en-US" sz="20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"Total damages"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US" sz="2000" dirty="0">
              <a:solidFill>
                <a:srgbClr val="EBE08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title </a:t>
            </a:r>
            <a:r>
              <a:rPr lang="en-US" sz="20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"Really expensive collisions happen in the fall?"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US" sz="2000" dirty="0">
              <a:solidFill>
                <a:srgbClr val="EBE08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subtitle </a:t>
            </a:r>
            <a:r>
              <a:rPr lang="en-US" sz="20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"Don't fly in August or October?"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endParaRPr lang="en-US" sz="2000" dirty="0">
              <a:solidFill>
                <a:srgbClr val="EBE08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source </a:t>
            </a:r>
            <a:r>
              <a:rPr lang="en-US" sz="20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"Source: FAA Wildlife Strike Database"</a:t>
            </a:r>
            <a:r>
              <a:rPr lang="en-US" sz="20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 dirty="0">
              <a:solidFill>
                <a:srgbClr val="EBE08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605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457B4E-B318-A34F-9105-91EAC919A8F1}"/>
              </a:ext>
            </a:extLst>
          </p:cNvPr>
          <p:cNvSpPr txBox="1"/>
          <p:nvPr/>
        </p:nvSpPr>
        <p:spPr>
          <a:xfrm>
            <a:off x="2085894" y="279737"/>
            <a:ext cx="8020212" cy="101566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6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ds4ps.org</a:t>
            </a:r>
          </a:p>
        </p:txBody>
      </p:sp>
      <p:pic>
        <p:nvPicPr>
          <p:cNvPr id="1026" name="Picture 2" descr="ds4ps">
            <a:extLst>
              <a:ext uri="{FF2B5EF4-FFF2-40B4-BE49-F238E27FC236}">
                <a16:creationId xmlns:a16="http://schemas.microsoft.com/office/drawing/2014/main" id="{B7F34F47-F4FD-3347-856B-EF5183F3B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1485900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366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moderndive">
            <a:extLst>
              <a:ext uri="{FF2B5EF4-FFF2-40B4-BE49-F238E27FC236}">
                <a16:creationId xmlns:a16="http://schemas.microsoft.com/office/drawing/2014/main" id="{1D323FD9-4927-B240-87BA-B7D7875DB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24656">
            <a:off x="7104236" y="86189"/>
            <a:ext cx="7595287" cy="569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5A19B8-D2AB-3441-BF60-B13298409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29902">
            <a:off x="3317058" y="-74237"/>
            <a:ext cx="4117583" cy="5214407"/>
          </a:xfrm>
          <a:prstGeom prst="rect">
            <a:avLst/>
          </a:prstGeom>
        </p:spPr>
      </p:pic>
      <p:pic>
        <p:nvPicPr>
          <p:cNvPr id="3080" name="Picture 8" descr="Cover image">
            <a:extLst>
              <a:ext uri="{FF2B5EF4-FFF2-40B4-BE49-F238E27FC236}">
                <a16:creationId xmlns:a16="http://schemas.microsoft.com/office/drawing/2014/main" id="{FBFD121D-3D79-C746-B08E-84B584F3F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4918">
            <a:off x="3204443" y="3122007"/>
            <a:ext cx="3558872" cy="467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OpenIntro Statistics">
            <a:extLst>
              <a:ext uri="{FF2B5EF4-FFF2-40B4-BE49-F238E27FC236}">
                <a16:creationId xmlns:a16="http://schemas.microsoft.com/office/drawing/2014/main" id="{D35827B7-8051-9840-AA20-58BCCA06A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6321">
            <a:off x="6300013" y="1943518"/>
            <a:ext cx="4024273" cy="517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ver image">
            <a:extLst>
              <a:ext uri="{FF2B5EF4-FFF2-40B4-BE49-F238E27FC236}">
                <a16:creationId xmlns:a16="http://schemas.microsoft.com/office/drawing/2014/main" id="{4B1ABEB5-0D64-5D45-9E80-AD1AD36D8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8174">
            <a:off x="-96761" y="27161"/>
            <a:ext cx="3618193" cy="542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884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FD93A6-FCC1-584F-9C0F-3F4FFA0D2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153" y="-85717"/>
            <a:ext cx="7620000" cy="37528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46AFD2-CDFD-2C46-A714-47CFE00B3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597" y="1116219"/>
            <a:ext cx="6257028" cy="48768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2E787D-25C3-0147-8CEE-22729C587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96" y="3590916"/>
            <a:ext cx="6655008" cy="480420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22166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49328-FA89-BC42-BCC9-43E01622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10718"/>
            <a:ext cx="12192000" cy="2342529"/>
          </a:xfrm>
        </p:spPr>
        <p:txBody>
          <a:bodyPr>
            <a:normAutofit/>
          </a:bodyPr>
          <a:lstStyle/>
          <a:p>
            <a:r>
              <a:rPr lang="en-US" dirty="0"/>
              <a:t>DATA, DATA SCIENCE,</a:t>
            </a:r>
            <a:br>
              <a:rPr lang="en-US" dirty="0"/>
            </a:br>
            <a:r>
              <a:rPr lang="en-US" dirty="0"/>
              <a:t>&amp; PUBLIC 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D5134-5849-D94B-AC4A-6D6E91A6E89E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F64D5-FB37-C54C-B206-79119037F4FA}"/>
              </a:ext>
            </a:extLst>
          </p:cNvPr>
          <p:cNvSpPr/>
          <p:nvPr/>
        </p:nvSpPr>
        <p:spPr>
          <a:xfrm>
            <a:off x="0" y="6128951"/>
            <a:ext cx="12192000" cy="7290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19883-F27F-DF4C-B441-F1F60AB1B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36F399-6565-8F40-B445-359C154FC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3032566"/>
            <a:ext cx="5950297" cy="3177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DD3FA5-FA4B-4D45-998C-36CC93758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433" y="307114"/>
            <a:ext cx="5557134" cy="235757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785F79-C386-344A-AD2F-B7998CD3E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671" y="3174357"/>
            <a:ext cx="5505388" cy="248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89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42D85C-BEA2-9B4A-9666-40D9E13DA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49" t="5853" r="20348" b="5230"/>
          <a:stretch/>
        </p:blipFill>
        <p:spPr>
          <a:xfrm>
            <a:off x="4654325" y="1295400"/>
            <a:ext cx="2883350" cy="4805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E20D61-A6D1-9A42-8895-A654811AC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18" y="1485900"/>
            <a:ext cx="2456864" cy="24626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5E0F6F-361C-6446-90B6-4B3A7CAF5E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27"/>
          <a:stretch/>
        </p:blipFill>
        <p:spPr>
          <a:xfrm>
            <a:off x="838200" y="4166359"/>
            <a:ext cx="2552700" cy="16530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3558A2-7EEE-7045-999A-5812889CE92E}"/>
              </a:ext>
            </a:extLst>
          </p:cNvPr>
          <p:cNvSpPr txBox="1"/>
          <p:nvPr/>
        </p:nvSpPr>
        <p:spPr>
          <a:xfrm>
            <a:off x="8001000" y="2274838"/>
            <a:ext cx="3886200" cy="230832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“To responsibly unleash the power of data to benefit all Americans”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1AD4E-5534-D04C-BCCD-A5B0599B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GOVERNMENT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78F9DD-8AE5-A645-8955-6F60A0E394E0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063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07BA3C-30FB-C74C-8D76-1893C3EAD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316" y="605487"/>
            <a:ext cx="7529368" cy="564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1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E2BC7-E0CC-8045-86F1-C95862402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“DATA SCIENCE”?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FE1A9F-CC6A-BC43-BA5F-41F576C9DAF9}"/>
              </a:ext>
            </a:extLst>
          </p:cNvPr>
          <p:cNvSpPr/>
          <p:nvPr/>
        </p:nvSpPr>
        <p:spPr>
          <a:xfrm rot="190620">
            <a:off x="1423919" y="1690076"/>
            <a:ext cx="2736850" cy="7694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Big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E5441-9BB1-7E4E-8B73-33FE847B67B8}"/>
              </a:ext>
            </a:extLst>
          </p:cNvPr>
          <p:cNvSpPr/>
          <p:nvPr/>
        </p:nvSpPr>
        <p:spPr>
          <a:xfrm rot="21201324">
            <a:off x="2055670" y="2835515"/>
            <a:ext cx="273685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Machine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F43B7-42FC-6E4F-9DAA-E7D37F4F4AEF}"/>
              </a:ext>
            </a:extLst>
          </p:cNvPr>
          <p:cNvSpPr/>
          <p:nvPr/>
        </p:nvSpPr>
        <p:spPr>
          <a:xfrm rot="640599">
            <a:off x="3790608" y="4889568"/>
            <a:ext cx="304800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Artificial intelligence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03C07-E7C0-B14E-8C48-C26490CEFDE7}"/>
              </a:ext>
            </a:extLst>
          </p:cNvPr>
          <p:cNvSpPr/>
          <p:nvPr/>
        </p:nvSpPr>
        <p:spPr>
          <a:xfrm rot="499559">
            <a:off x="8315090" y="2762427"/>
            <a:ext cx="3200400" cy="7694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Data mining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C41745-0939-6A46-851C-24D593DC51FF}"/>
              </a:ext>
            </a:extLst>
          </p:cNvPr>
          <p:cNvSpPr/>
          <p:nvPr/>
        </p:nvSpPr>
        <p:spPr>
          <a:xfrm rot="21230699">
            <a:off x="7458718" y="4930495"/>
            <a:ext cx="3464970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PR-speak for “statistics”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7A8A3D-7793-4F4A-92B5-74247586372D}"/>
              </a:ext>
            </a:extLst>
          </p:cNvPr>
          <p:cNvSpPr/>
          <p:nvPr/>
        </p:nvSpPr>
        <p:spPr>
          <a:xfrm rot="665198">
            <a:off x="5056025" y="3591699"/>
            <a:ext cx="4670260" cy="7694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Cloud computing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2E2FF5-E8A2-984C-8496-A3C642874667}"/>
              </a:ext>
            </a:extLst>
          </p:cNvPr>
          <p:cNvSpPr/>
          <p:nvPr/>
        </p:nvSpPr>
        <p:spPr>
          <a:xfrm rot="21395950">
            <a:off x="5519006" y="1671076"/>
            <a:ext cx="3200400" cy="7694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Algorithms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5BB485-9262-0E4D-BCFD-9C2EB27FF129}"/>
              </a:ext>
            </a:extLst>
          </p:cNvPr>
          <p:cNvSpPr/>
          <p:nvPr/>
        </p:nvSpPr>
        <p:spPr>
          <a:xfrm rot="276745">
            <a:off x="748435" y="4634086"/>
            <a:ext cx="2628483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Neural networks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473CB94-D972-B44B-AD3D-E832B7A70731}"/>
              </a:ext>
            </a:extLst>
          </p:cNvPr>
          <p:cNvCxnSpPr>
            <a:cxnSpLocks/>
          </p:cNvCxnSpPr>
          <p:nvPr/>
        </p:nvCxnSpPr>
        <p:spPr>
          <a:xfrm>
            <a:off x="311150" y="1295400"/>
            <a:ext cx="11576050" cy="5410200"/>
          </a:xfrm>
          <a:prstGeom prst="line">
            <a:avLst/>
          </a:prstGeom>
          <a:ln w="127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801D84-23F2-8642-BCB8-2D7C071CE09C}"/>
              </a:ext>
            </a:extLst>
          </p:cNvPr>
          <p:cNvCxnSpPr>
            <a:cxnSpLocks/>
          </p:cNvCxnSpPr>
          <p:nvPr/>
        </p:nvCxnSpPr>
        <p:spPr>
          <a:xfrm flipH="1">
            <a:off x="311150" y="1295400"/>
            <a:ext cx="11576051" cy="5410200"/>
          </a:xfrm>
          <a:prstGeom prst="line">
            <a:avLst/>
          </a:prstGeom>
          <a:ln w="127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A39B31-4155-474D-81DA-7E383DC16A3E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35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22F-9111-7140-AC02-562EDBE7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1000" dirty="0"/>
              <a:t>WHAT IS “DATA SCIENCE”?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3873E9-57BF-064A-8BFD-8B8E5B198D26}"/>
              </a:ext>
            </a:extLst>
          </p:cNvPr>
          <p:cNvCxnSpPr/>
          <p:nvPr/>
        </p:nvCxnSpPr>
        <p:spPr>
          <a:xfrm>
            <a:off x="4191000" y="1077687"/>
            <a:ext cx="38100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C26932E-3F51-C54E-B9C2-8B7B5ABB47B2}"/>
              </a:ext>
            </a:extLst>
          </p:cNvPr>
          <p:cNvSpPr/>
          <p:nvPr/>
        </p:nvSpPr>
        <p:spPr>
          <a:xfrm>
            <a:off x="2709441" y="1485900"/>
            <a:ext cx="6773118" cy="2308324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Turning raw data into understanding, insight, and knowledge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788BB0-492F-474B-A5F3-556858C96FF1}"/>
              </a:ext>
            </a:extLst>
          </p:cNvPr>
          <p:cNvSpPr/>
          <p:nvPr/>
        </p:nvSpPr>
        <p:spPr>
          <a:xfrm>
            <a:off x="2709441" y="4074148"/>
            <a:ext cx="6773118" cy="156966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The process of creating insights using data</a:t>
            </a:r>
          </a:p>
        </p:txBody>
      </p:sp>
    </p:spTree>
    <p:extLst>
      <p:ext uri="{BB962C8B-B14F-4D97-AF65-F5344CB8AC3E}">
        <p14:creationId xmlns:p14="http://schemas.microsoft.com/office/powerpoint/2010/main" val="389790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49328-FA89-BC42-BCC9-43E01622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697425"/>
            <a:ext cx="11887200" cy="2852737"/>
          </a:xfrm>
        </p:spPr>
        <p:txBody>
          <a:bodyPr>
            <a:normAutofit/>
          </a:bodyPr>
          <a:lstStyle/>
          <a:p>
            <a:r>
              <a:rPr lang="en-US" dirty="0"/>
              <a:t>THE ETHOS </a:t>
            </a:r>
            <a:br>
              <a:rPr lang="en-US" dirty="0"/>
            </a:br>
            <a:r>
              <a:rPr lang="en-US" dirty="0"/>
              <a:t>OF SHARING</a:t>
            </a:r>
            <a:endParaRPr lang="en-US" spc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D5134-5849-D94B-AC4A-6D6E91A6E89E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F64D5-FB37-C54C-B206-79119037F4FA}"/>
              </a:ext>
            </a:extLst>
          </p:cNvPr>
          <p:cNvSpPr/>
          <p:nvPr/>
        </p:nvSpPr>
        <p:spPr>
          <a:xfrm>
            <a:off x="0" y="6128951"/>
            <a:ext cx="12192000" cy="7290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F2A1F-DE7F-7645-8A23-953DB605D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44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457B4E-B318-A34F-9105-91EAC919A8F1}"/>
              </a:ext>
            </a:extLst>
          </p:cNvPr>
          <p:cNvSpPr txBox="1"/>
          <p:nvPr/>
        </p:nvSpPr>
        <p:spPr>
          <a:xfrm>
            <a:off x="1605179" y="892678"/>
            <a:ext cx="8981641" cy="378565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6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“Technology is neither radical nor revolutionary unless it benefits every single person”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9AB05-3C2C-AB4A-BEA5-466FE4E76DC4}"/>
              </a:ext>
            </a:extLst>
          </p:cNvPr>
          <p:cNvSpPr txBox="1"/>
          <p:nvPr/>
        </p:nvSpPr>
        <p:spPr>
          <a:xfrm>
            <a:off x="1771135" y="5097026"/>
            <a:ext cx="8649730" cy="4511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2400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DJ Patil, forum at Brigham Young University, February 13, 2018</a:t>
            </a:r>
          </a:p>
        </p:txBody>
      </p:sp>
    </p:spTree>
    <p:extLst>
      <p:ext uri="{BB962C8B-B14F-4D97-AF65-F5344CB8AC3E}">
        <p14:creationId xmlns:p14="http://schemas.microsoft.com/office/powerpoint/2010/main" val="3115202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lasma">
      <a:dk1>
        <a:srgbClr val="4D4D4D"/>
      </a:dk1>
      <a:lt1>
        <a:srgbClr val="FFFFFF"/>
      </a:lt1>
      <a:dk2>
        <a:srgbClr val="44546A"/>
      </a:dk2>
      <a:lt2>
        <a:srgbClr val="E7E6E6"/>
      </a:lt2>
      <a:accent1>
        <a:srgbClr val="0D1687"/>
      </a:accent1>
      <a:accent2>
        <a:srgbClr val="DA5B69"/>
      </a:accent2>
      <a:accent3>
        <a:srgbClr val="F9983E"/>
      </a:accent3>
      <a:accent4>
        <a:srgbClr val="6621A7"/>
      </a:accent4>
      <a:accent5>
        <a:srgbClr val="AB2494"/>
      </a:accent5>
      <a:accent6>
        <a:srgbClr val="F7E22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2786</TotalTime>
  <Words>147</Words>
  <Application>Microsoft Macintosh PowerPoint</Application>
  <PresentationFormat>Widescreen</PresentationFormat>
  <Paragraphs>41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Avenir Next Demi Bold</vt:lpstr>
      <vt:lpstr>Calibri</vt:lpstr>
      <vt:lpstr>Consolas</vt:lpstr>
      <vt:lpstr>Roboto</vt:lpstr>
      <vt:lpstr>Roboto Light</vt:lpstr>
      <vt:lpstr>Office Theme</vt:lpstr>
      <vt:lpstr>TEACHING PUBLIC SERVICE-ORIENTED DATA SCIENCE</vt:lpstr>
      <vt:lpstr>DATA, DATA SCIENCE, &amp; PUBLIC SERVICE</vt:lpstr>
      <vt:lpstr>PowerPoint Presentation</vt:lpstr>
      <vt:lpstr>DATA AND GOVERNMENT</vt:lpstr>
      <vt:lpstr>PowerPoint Presentation</vt:lpstr>
      <vt:lpstr>WHAT IS “DATA SCIENCE”?</vt:lpstr>
      <vt:lpstr>WHAT IS “DATA SCIENCE”?</vt:lpstr>
      <vt:lpstr>THE ETHOS  OF SHARING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Andrew Heiss</dc:creator>
  <cp:lastModifiedBy>Andrew Heiss</cp:lastModifiedBy>
  <cp:revision>136</cp:revision>
  <cp:lastPrinted>2018-09-19T16:19:28Z</cp:lastPrinted>
  <dcterms:created xsi:type="dcterms:W3CDTF">2018-09-04T16:36:47Z</dcterms:created>
  <dcterms:modified xsi:type="dcterms:W3CDTF">2019-10-18T14:46:34Z</dcterms:modified>
</cp:coreProperties>
</file>